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7" r:id="rId2"/>
    <p:sldId id="329" r:id="rId3"/>
    <p:sldId id="331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4" r:id="rId13"/>
    <p:sldId id="324" r:id="rId14"/>
    <p:sldId id="368" r:id="rId15"/>
    <p:sldId id="365" r:id="rId16"/>
    <p:sldId id="325" r:id="rId17"/>
    <p:sldId id="374" r:id="rId18"/>
    <p:sldId id="352" r:id="rId19"/>
    <p:sldId id="378" r:id="rId20"/>
    <p:sldId id="373" r:id="rId21"/>
    <p:sldId id="379" r:id="rId22"/>
    <p:sldId id="376" r:id="rId23"/>
    <p:sldId id="330" r:id="rId24"/>
    <p:sldId id="346" r:id="rId25"/>
    <p:sldId id="348" r:id="rId26"/>
    <p:sldId id="343" r:id="rId27"/>
    <p:sldId id="351" r:id="rId28"/>
    <p:sldId id="308" r:id="rId29"/>
    <p:sldId id="349" r:id="rId30"/>
    <p:sldId id="364" r:id="rId31"/>
    <p:sldId id="360" r:id="rId32"/>
    <p:sldId id="369" r:id="rId33"/>
    <p:sldId id="359" r:id="rId34"/>
    <p:sldId id="370" r:id="rId35"/>
    <p:sldId id="371" r:id="rId36"/>
    <p:sldId id="377" r:id="rId37"/>
    <p:sldId id="372" r:id="rId38"/>
    <p:sldId id="380" r:id="rId39"/>
    <p:sldId id="354" r:id="rId40"/>
    <p:sldId id="347" r:id="rId41"/>
    <p:sldId id="342" r:id="rId42"/>
    <p:sldId id="363" r:id="rId43"/>
    <p:sldId id="362" r:id="rId44"/>
    <p:sldId id="306" r:id="rId45"/>
    <p:sldId id="345" r:id="rId46"/>
    <p:sldId id="340" r:id="rId47"/>
    <p:sldId id="350" r:id="rId48"/>
    <p:sldId id="322" r:id="rId49"/>
    <p:sldId id="355" r:id="rId50"/>
    <p:sldId id="356" r:id="rId51"/>
    <p:sldId id="357" r:id="rId52"/>
    <p:sldId id="358" r:id="rId53"/>
    <p:sldId id="382" r:id="rId54"/>
    <p:sldId id="381" r:id="rId55"/>
    <p:sldId id="307" r:id="rId56"/>
    <p:sldId id="305" r:id="rId57"/>
  </p:sldIdLst>
  <p:sldSz cx="9144000" cy="6858000" type="screen4x3"/>
  <p:notesSz cx="6805613" cy="9939338"/>
  <p:embeddedFontLst>
    <p:embeddedFont>
      <p:font typeface="맑은 고딕" pitchFamily="50" charset="-127"/>
      <p:regular r:id="rId60"/>
      <p:bold r:id="rId61"/>
    </p:embeddedFont>
    <p:embeddedFont>
      <p:font typeface="나눔고딕" charset="-127"/>
      <p:regular r:id="rId62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151" autoAdjust="0"/>
    <p:restoredTop sz="86364" autoAdjust="0"/>
  </p:normalViewPr>
  <p:slideViewPr>
    <p:cSldViewPr snapToGrid="0">
      <p:cViewPr varScale="1">
        <p:scale>
          <a:sx n="81" d="100"/>
          <a:sy n="81" d="100"/>
        </p:scale>
        <p:origin x="-90" y="-822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0076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56368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41251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94964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63293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35766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0029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71317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38157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61501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78649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2982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202567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00769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53967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57308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01656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25331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02349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80079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14851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69349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97679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81252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61210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08249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569045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4054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292947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105806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384780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56493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488349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076475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250940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880131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2912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003467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328147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324574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930274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66646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31515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688534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796308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591464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292832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94434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571424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557985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883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5683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0219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54743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90345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내용을 입력하십시오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yh0130@yonsei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github.com/tableau/TabP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odbbang.com/ch/912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onestep.tistory.com/33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hyperlink" Target="http://stackoverflow.com/questions/280243/python-linked-list" TargetMode="External"/><Relationship Id="rId4" Type="http://schemas.openxmlformats.org/officeDocument/2006/relationships/hyperlink" Target="http://interactivepython.org/runestone/static/pythonds/BasicDS/ImplementinganUnorderedListLinkedLists.html" TargetMode="External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kPRA0W1kEC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tal.com/developers/sorting-algorithm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D%8A%B9%EC%88%98:%EC%B1%85%EC%B0%BE%EA%B8%B0/185233802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yaksha.egloos.com/m/1244118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4.jpeg"/><Relationship Id="rId7" Type="http://schemas.openxmlformats.org/officeDocument/2006/relationships/hyperlink" Target="https://www.quora.com/Is-Agile-the-new-waterfal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irfanebrahim.com/2014/11/02/waterfall-vs-agile-vs-lean-explained-in-1-picture/" TargetMode="External"/><Relationship Id="rId5" Type="http://schemas.openxmlformats.org/officeDocument/2006/relationships/hyperlink" Target="https://onlineashu.wordpress.com/2012/05/18/a-framework-for-waterfall-vs-agile-vs-lean-startup/" TargetMode="External"/><Relationship Id="rId4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tatkclee.github.io/xwmooc-sc/novice/python/05-defensive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bcho.tistory.com/984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amazingguni.github.io/blog/2016/03/django-2-unittest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hyperlink" Target="http://legacy-wiki.dgoon.net/doku.php?id=python:pyunit" TargetMode="External"/><Relationship Id="rId4" Type="http://schemas.openxmlformats.org/officeDocument/2006/relationships/hyperlink" Target="http://serious-code.net/doku/doku.php?id=kb:pyuni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study.xyz/python/article/504-Python-%EB%94%94%EB%B2%84%EA%B9%85-PDB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hosted.org/spyder/variableexplorer.html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hat.github.io/ggplot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/index.php?title=%EB%B9%84%EA%B5%90_%EC%A0%95%EB%A0%AC&amp;action=edit&amp;redlink=1" TargetMode="External"/><Relationship Id="rId13" Type="http://schemas.openxmlformats.org/officeDocument/2006/relationships/hyperlink" Target="https://ko.wikipedia.org/w/index.php?title=%EB%82%9C%EC%9F%81%EC%9D%B4_%EC%A0%95%EB%A0%AC&amp;action=edit&amp;redlink=1" TargetMode="External"/><Relationship Id="rId18" Type="http://schemas.openxmlformats.org/officeDocument/2006/relationships/hyperlink" Target="https://ko.wikipedia.org/w/index.php?title=%ED%8A%B8%EB%A6%AC_%EC%A0%95%EB%A0%AC&amp;action=edit&amp;redlink=1" TargetMode="External"/><Relationship Id="rId26" Type="http://schemas.openxmlformats.org/officeDocument/2006/relationships/hyperlink" Target="https://ko.wikipedia.org/w/index.php?title=%EB%B2%84%EC%8A%A4%ED%8A%B8_%EC%A0%95%EB%A0%AC&amp;action=edit&amp;redlink=1" TargetMode="External"/><Relationship Id="rId3" Type="http://schemas.openxmlformats.org/officeDocument/2006/relationships/hyperlink" Target="https://ko.wikipedia.org/wiki/%EC%82%BD%EC%9E%85_%EC%A0%95%EB%A0%AC" TargetMode="External"/><Relationship Id="rId21" Type="http://schemas.openxmlformats.org/officeDocument/2006/relationships/hyperlink" Target="https://ko.wikipedia.org/w/index.php?title=%EC%8A%A4%ED%8A%B8%EB%9E%9C%EB%93%9C_%EC%A0%95%EB%A0%AC&amp;action=edit&amp;redlink=1" TargetMode="External"/><Relationship Id="rId7" Type="http://schemas.openxmlformats.org/officeDocument/2006/relationships/hyperlink" Target="https://ko.wikipedia.org/wiki/%EC%A0%84%EC%88%9C%EC%84%9C" TargetMode="External"/><Relationship Id="rId12" Type="http://schemas.openxmlformats.org/officeDocument/2006/relationships/hyperlink" Target="https://ko.wikipedia.org/w/index.php?title=%EC%BD%A4_%EC%A0%95%EB%A0%AC&amp;action=edit&amp;redlink=1" TargetMode="External"/><Relationship Id="rId17" Type="http://schemas.openxmlformats.org/officeDocument/2006/relationships/hyperlink" Target="https://ko.wikipedia.org/wiki/%EC%85%B8_%EC%A0%95%EB%A0%AC" TargetMode="External"/><Relationship Id="rId25" Type="http://schemas.openxmlformats.org/officeDocument/2006/relationships/hyperlink" Target="https://ko.wikipedia.org/w/index.php?title=%EB%B9%84%EB%91%98%EA%B8%B0%EC%A7%91_%EC%A0%95%EB%A0%AC&amp;action=edit&amp;redlink=1" TargetMode="External"/><Relationship Id="rId2" Type="http://schemas.openxmlformats.org/officeDocument/2006/relationships/notesSlide" Target="../notesSlides/notesSlide36.xml"/><Relationship Id="rId16" Type="http://schemas.openxmlformats.org/officeDocument/2006/relationships/hyperlink" Target="https://ko.wikipedia.org/wiki/%ED%9E%99_%EC%A0%95%EB%A0%AC" TargetMode="External"/><Relationship Id="rId20" Type="http://schemas.openxmlformats.org/officeDocument/2006/relationships/hyperlink" Target="https://ko.wikipedia.org/wiki/%ED%95%A9%EB%B3%91_%EC%A0%95%EB%A0%A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o.wikipedia.org/wiki/%EC%A0%90%EA%B7%BC_%ED%91%9C%EA%B8%B0%EB%B2%95" TargetMode="External"/><Relationship Id="rId11" Type="http://schemas.openxmlformats.org/officeDocument/2006/relationships/hyperlink" Target="https://ko.wikipedia.org/w/index.php?title=%ED%99%80%EC%A7%9D_%EC%A0%95%EB%A0%AC&amp;action=edit&amp;redlink=1" TargetMode="External"/><Relationship Id="rId24" Type="http://schemas.openxmlformats.org/officeDocument/2006/relationships/hyperlink" Target="https://ko.wikipedia.org/w/index.php?title=%EA%B3%84%EC%88%98_%EC%A0%95%EB%A0%AC&amp;action=edit&amp;redlink=1" TargetMode="External"/><Relationship Id="rId5" Type="http://schemas.openxmlformats.org/officeDocument/2006/relationships/hyperlink" Target="https://ko.wikipedia.org/wiki/%EA%B3%84%EC%82%B0_%EB%B3%B5%EC%9E%A1%EB%8F%84_%EC%9D%B4%EB%A1%A0" TargetMode="External"/><Relationship Id="rId15" Type="http://schemas.openxmlformats.org/officeDocument/2006/relationships/hyperlink" Target="https://ko.wikipedia.org/wiki/%EC%84%A0%ED%83%9D_%EC%A0%95%EB%A0%AC" TargetMode="External"/><Relationship Id="rId23" Type="http://schemas.openxmlformats.org/officeDocument/2006/relationships/hyperlink" Target="https://ko.wikipedia.org/wiki/%EB%B2%84%ED%82%B7_%EC%A0%95%EB%A0%AC" TargetMode="External"/><Relationship Id="rId10" Type="http://schemas.openxmlformats.org/officeDocument/2006/relationships/hyperlink" Target="https://ko.wikipedia.org/wiki/%EC%B9%B5%ED%85%8C%EC%9D%BC_%EC%A0%95%EB%A0%AC" TargetMode="External"/><Relationship Id="rId19" Type="http://schemas.openxmlformats.org/officeDocument/2006/relationships/hyperlink" Target="https://ko.wikipedia.org/w/index.php?title=%EB%9D%BC%EC%9D%B4%EB%B8%8C%EB%9F%AC%EB%A6%AC_%EC%A0%95%EB%A0%AC&amp;action=edit&amp;redlink=1" TargetMode="External"/><Relationship Id="rId4" Type="http://schemas.openxmlformats.org/officeDocument/2006/relationships/hyperlink" Target="https://ko.wikipedia.org/wiki/%EC%A0%95%EB%A0%AC_%EC%95%8C%EA%B3%A0%EB%A6%AC%EC%A6%98" TargetMode="External"/><Relationship Id="rId9" Type="http://schemas.openxmlformats.org/officeDocument/2006/relationships/hyperlink" Target="https://ko.wikipedia.org/wiki/%EA%B1%B0%ED%92%88_%EC%A0%95%EB%A0%AC" TargetMode="External"/><Relationship Id="rId14" Type="http://schemas.openxmlformats.org/officeDocument/2006/relationships/hyperlink" Target="https://ko.wikipedia.org/wiki/%EB%B3%B4%EA%B3%A0_%EC%A0%95%EB%A0%AC" TargetMode="External"/><Relationship Id="rId22" Type="http://schemas.openxmlformats.org/officeDocument/2006/relationships/hyperlink" Target="https://ko.wikipedia.org/wiki/%EA%B8%B0%EC%88%98_%EC%A0%95%EB%A0%AC" TargetMode="External"/><Relationship Id="rId27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://onestep.tistory.com/33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hyperlink" Target="http://interactivepython.org/runestone/static/pythonds/BasicDS/ImplementinganUnorderedListLinkedLists.html" TargetMode="External"/><Relationship Id="rId9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hat.github.io/ggplot/notebook.html?page=build/docs/examples/Smoothed%20Line%20Chart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ricostacruz.com/cheatsheets/cron.html" TargetMode="Externa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google/grumpy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mpus.co/seoul/ko/sign-up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onoffmix.com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indmeister.com/736728623/_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wnMDvJ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xKDi9t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vimeo-repeat-speed/noonakfaafcdaagngpjehilgegefdima/related?hl=ko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73cDPqlYeA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Z3bXc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www.tableau.com/academic/student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s://www.trustradius.com/b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Start Programming with Google Python Style Guide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</a:t>
            </a:r>
            <a:r>
              <a:rPr lang="ko-KR" altLang="en-US" sz="2800" b="1" spc="-150" dirty="0" smtClean="0">
                <a:solidFill>
                  <a:schemeClr val="bg1">
                    <a:lumMod val="50000"/>
                  </a:schemeClr>
                </a:solidFill>
              </a:rPr>
              <a:t>호 </a:t>
            </a:r>
            <a:endParaRPr lang="ko-KR" altLang="en-US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</a:t>
            </a: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</a:rPr>
              <a:t>Maeng</a:t>
            </a: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0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Business Big Data Analysis, </a:t>
            </a:r>
            <a:r>
              <a:rPr lang="en-US" altLang="ko-KR" sz="2000" b="1" spc="-150" dirty="0" err="1">
                <a:solidFill>
                  <a:schemeClr val="bg1">
                    <a:lumMod val="50000"/>
                  </a:schemeClr>
                </a:solidFill>
              </a:rPr>
              <a:t>Yonsei</a:t>
            </a: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Graduate School of 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Information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myh0130@yonsei.ac.kr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다차원 시각화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30872"/>
          <a:stretch/>
        </p:blipFill>
        <p:spPr>
          <a:xfrm>
            <a:off x="282290" y="3052799"/>
            <a:ext cx="8660146" cy="362357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같은 데이터를 공유하는 하나의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대시보드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안에서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Interactive Filtering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사용하기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4299" y="1345919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Q2.1.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제품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대분류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소분류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할인율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색상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Q2.2.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고객분류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퀵테이블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계산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구성 비율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Q2.3.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송일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열에서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[+]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버튼 클릭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Q2.4.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수익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할인율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고객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 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모양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채워진 원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색상에 수익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생성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종합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필터로 사용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71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with Python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TabPy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와 계산된 필드 기능을 활용하여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Python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스크립트를 삽입할 수 있음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853596"/>
            <a:ext cx="6553736" cy="45608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sure you are using Tableau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10.1 &gt; Open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TDE with the top-songs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&gt; Install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TabPy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82314" y="6414421"/>
            <a:ext cx="3766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github.com/tableau/TabPy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026" y="3954190"/>
            <a:ext cx="2310274" cy="24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783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Ch10. Sorting Algorithm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0471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Linkedlist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만들기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7570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“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버블소트랑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링크드리스트만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제대로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만들 줄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알아도 뽑고 싶다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.” (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코딩 인터뷰 특집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2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부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7:00)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47" y="1647857"/>
            <a:ext cx="5771379" cy="462721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나는 프로그래머다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팟캐스트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http://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www.podbbang.com/ch/9126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982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 &amp; 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8297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코딩 인터뷰를 위한 책 추천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 descr="http://image.yes24.com/goods/7434347/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65547" y="2177091"/>
            <a:ext cx="26098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image.yes24.com/goods/11259881/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11881" y="2177091"/>
            <a:ext cx="2971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0456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Linkedlist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만들기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8297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Linkedlist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는 그림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1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과 같은 구조를 지닌 자료구조이고 아래의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main()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처럼 호출되고자 한다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9641" y="6264919"/>
            <a:ext cx="68060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ko-KR" altLang="en-US" sz="900" dirty="0" smtClean="0">
                <a:hlinkClick r:id="rId3"/>
              </a:rPr>
              <a:t>http://onestep.tistory.com/33</a:t>
            </a:r>
            <a:r>
              <a:rPr lang="ko-KR" altLang="en-US" sz="900" dirty="0" smtClean="0"/>
              <a:t> </a:t>
            </a:r>
            <a:endParaRPr lang="en-US" altLang="ko-KR" sz="900" dirty="0" smtClean="0"/>
          </a:p>
          <a:p>
            <a:r>
              <a:rPr lang="en-US" altLang="ko-KR" sz="900" dirty="0" smtClean="0"/>
              <a:t>[2] </a:t>
            </a:r>
            <a:r>
              <a:rPr lang="en-US" altLang="ko-KR" sz="900" dirty="0" smtClean="0">
                <a:hlinkClick r:id="rId4"/>
              </a:rPr>
              <a:t>http://interactivepython.org/runestone/static/pythonds/BasicDS/ImplementinganUnorderedListLinkedLists.html</a:t>
            </a:r>
            <a:endParaRPr lang="en-US" altLang="ko-KR" sz="900" dirty="0" smtClean="0"/>
          </a:p>
          <a:p>
            <a:r>
              <a:rPr lang="en-US" altLang="ko-KR" sz="900" dirty="0"/>
              <a:t>[3] </a:t>
            </a:r>
            <a:r>
              <a:rPr lang="en-US" altLang="ko-KR" sz="900" dirty="0">
                <a:hlinkClick r:id="rId5"/>
              </a:rPr>
              <a:t>http://</a:t>
            </a:r>
            <a:r>
              <a:rPr lang="en-US" altLang="ko-KR" sz="900" dirty="0" smtClean="0">
                <a:hlinkClick r:id="rId5"/>
              </a:rPr>
              <a:t>stackoverflow.com/questions/280243/python-linked-list</a:t>
            </a:r>
            <a:r>
              <a:rPr lang="en-US" altLang="ko-KR" sz="900" dirty="0" smtClean="0"/>
              <a:t>  </a:t>
            </a:r>
            <a:endParaRPr lang="ko-KR" altLang="en-US" sz="9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90" y="3293747"/>
            <a:ext cx="3425625" cy="108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연결리스트는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담고있는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노드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(node)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각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노드를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연결하는 링크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(link)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구성 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정적인 자료 구조인 배열과 달리 동적인 자료 구조이다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연결리스트는 메모리가 필요하면 할당하고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필요 없으면 해제하는 식의 메모리 관리가 가능하기 때문에 배열처럼 여분의 공간을 마련할 필요가 없어 메모리를 절약할 수 있는 이점이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8475" y="2299089"/>
            <a:ext cx="3181772" cy="39202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290" y="4595173"/>
            <a:ext cx="1914525" cy="1371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0615" y="4486274"/>
            <a:ext cx="25146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0695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 &amp; 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8297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Big-O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표기법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: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최악의 상황에서의 성능표기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빅오 표기법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93647" y="3472314"/>
            <a:ext cx="20574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빅오 표기법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06405" y="3423338"/>
            <a:ext cx="3741802" cy="265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74300" y="1309303"/>
            <a:ext cx="82219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시간복잡도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 Complexity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알고리즘 수행 시간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최근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트렌드는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시간복잡도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(H/W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향상 때문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공간복잡도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Space Complexity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알고리즘의 메모리 사용량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변수저장공간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순환스택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등이 영향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Big-O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표기법의 예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O(203) 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총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204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회의 실행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O(n)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그 외 표기법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                          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최고 성능 표기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                         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정확한 성능 표기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245" y="2549198"/>
            <a:ext cx="1524000" cy="314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69" y="2814818"/>
            <a:ext cx="14287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1718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정렬 알고리즘 시각화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Ch10. Sorting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99" y="1524136"/>
            <a:ext cx="8073000" cy="454058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16348" y="6207398"/>
            <a:ext cx="5573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hlinkClick r:id="rId4"/>
              </a:rPr>
              <a:t>https://</a:t>
            </a:r>
            <a:r>
              <a:rPr lang="ko-KR" altLang="en-US" smtClean="0">
                <a:hlinkClick r:id="rId4"/>
              </a:rPr>
              <a:t>www.youtube.com/watch?v=kPRA0W1kECg</a:t>
            </a:r>
            <a:r>
              <a:rPr lang="ko-KR" altLang="en-US" smtClean="0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242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정렬 알고리즘 시각화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Ch10. Sorting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88534" y="6207398"/>
            <a:ext cx="6101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https://www.toptal.com/developers/sorting-algorithms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0" y="1524136"/>
            <a:ext cx="8280431" cy="432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450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sort_bubble.py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Ch10. Sorting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정렬 알고리즘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52521" y="2646941"/>
            <a:ext cx="413385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거품 정렬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(Bubble sort)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두 인접한 원소를 검사하여 정렬하는 방법이다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 복잡도가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O(n^2)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상당히 느리지만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코드가 단순하기 때문에 자주 사용된다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원소의 이동이 거품이 수면으로 올라오는 듯한 모습을 보이기 때문에 지어진 이름이다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" y="2465967"/>
            <a:ext cx="43815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9037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Ch09. 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Review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125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sort_quicksort.py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Ch10. Sorting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퀵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정렬은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개의 데이터를 정렬할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최악의 경우에는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O(n2)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번의 비교를 수행하고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평균적으로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O(n log n)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번의 비교를 수행한다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퀵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정렬의 내부 루프는 대부분의 컴퓨터 아키텍처에서 효율적으로 작동하도록 설계되어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 이유는 메모리 참조가 지역화되어 있기 때문에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캐시의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히트율이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높아지기 때문이다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.)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리스트 가운데서 하나의 원소를 고른다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이렇게 고른 원소를 피벗이라고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피벗 앞에는 피벗보다 값이 작은 모든 원소들이 오고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피벗 뒤에는 피벗보다 값이 큰 모든 원소들이 오도록 피벗을 기준으로 리스트를 둘로 나눈다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이렇게 리스트를 둘로 나누는 것을 분할이라고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분할을 마친 뒤에 피벗은 더 이상 움직이지 않는다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분할된 두 개의 작은 리스트에 대해 재귀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(Recursion)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적으로 이 과정을 반복한다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재귀는 리스트의 크기가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될 때까지 반복된다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131" y="3863848"/>
            <a:ext cx="3979429" cy="295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091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sort_quicksort.py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Ch10. Sorting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1" y="1714852"/>
            <a:ext cx="4048125" cy="4286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1367183"/>
            <a:ext cx="40767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630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Ch10. Sorting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Pseudocode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수도코드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슈도코드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pseudocode)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특정 프로그래밍 언어의 문법을 따라 쓰인 것이 아니라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일반적인 언어로 코드를 흉내 내어 알고리즘을 써놓은 코드를 말한다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疑似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코드는 말 그대로 흉내만 내는 코드이기 때문에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실제적인 프로그래밍 언어로 작성된 코드처럼 컴퓨터에서 실행할 수 없으며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특정 언어로 프로그램을 작성하기 전에 알고리즘의 모델을 대략적으로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모델링하는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데에 쓰인다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4300" y="6359224"/>
            <a:ext cx="7127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52525"/>
                </a:solidFill>
                <a:ea typeface="Arial" panose="020B0604020202020204" pitchFamily="34" charset="0"/>
              </a:rPr>
              <a:t>Justin </a:t>
            </a:r>
            <a:r>
              <a:rPr lang="en-US" altLang="ko-KR" sz="900" dirty="0" err="1">
                <a:solidFill>
                  <a:srgbClr val="252525"/>
                </a:solidFill>
                <a:ea typeface="Arial" panose="020B0604020202020204" pitchFamily="34" charset="0"/>
              </a:rPr>
              <a:t>Zobel</a:t>
            </a:r>
            <a:r>
              <a:rPr lang="en-US" altLang="ko-KR" sz="900" dirty="0">
                <a:solidFill>
                  <a:srgbClr val="252525"/>
                </a:solidFill>
                <a:ea typeface="Arial" panose="020B0604020202020204" pitchFamily="34" charset="0"/>
              </a:rPr>
              <a:t> (2004). "Algorithms" in Writing for Computer Science (second edition). Springer. </a:t>
            </a:r>
            <a:r>
              <a:rPr lang="en-US" altLang="ko-KR" sz="900" dirty="0">
                <a:solidFill>
                  <a:srgbClr val="0B0080"/>
                </a:solidFill>
                <a:ea typeface="Arial" panose="020B0604020202020204" pitchFamily="34" charset="0"/>
                <a:hlinkClick r:id="rId3"/>
              </a:rPr>
              <a:t>ISBN 1-85233-802-4</a:t>
            </a:r>
            <a:r>
              <a:rPr lang="en-US" altLang="ko-KR" sz="900" dirty="0" smtClean="0">
                <a:solidFill>
                  <a:srgbClr val="252525"/>
                </a:solidFill>
                <a:ea typeface="Arial" panose="020B0604020202020204" pitchFamily="34" charset="0"/>
              </a:rPr>
              <a:t>. </a:t>
            </a:r>
            <a:endParaRPr lang="ko-KR" altLang="en-US" sz="900" dirty="0"/>
          </a:p>
        </p:txBody>
      </p:sp>
      <p:pic>
        <p:nvPicPr>
          <p:cNvPr id="3074" name="Picture 2" descr="google coding interview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4768" y="2938353"/>
            <a:ext cx="76200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500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더 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많은 것들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2222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Ch10. Sorting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3010" y="1267720"/>
            <a:ext cx="387097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Shebang Line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실행파일이 아닌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에는 쓸 필요가 없음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샨방라인의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예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#!/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/bin/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모듈이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임포트될때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무시되기 때문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Power Features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피할 기능들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metaclass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access to bytecode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바이트코드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엑세스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on-the-fly compilation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dynamic inheritance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동적 상속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reparenting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객체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재부모화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 hacks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reflection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실행중인 객체나 프로그램의 변수나 항목에 접근하는 기능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modification of system internals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시스템 내부 수정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202349" y="1386652"/>
            <a:ext cx="476006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Deprecated Language Features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낡은 언어 기능들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method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모듈은 사용하지 말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string.find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str_full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str_part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vs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str.find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str_part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후자를 사용할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쓰지 말고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 comprehension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loop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apply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쓰지 말고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 call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사용하라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람다식이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인라인에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있더라도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괘념치말고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사용하라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map(lambda x: x ** 2, range(5))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reduce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쓰지말고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loops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쓰라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b="1" spc="-150" dirty="0">
                <a:ln w="0"/>
                <a:solidFill>
                  <a:srgbClr val="1D314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ko-KR" sz="1600" b="1" spc="-150" dirty="0" smtClean="0">
                <a:ln w="0"/>
                <a:solidFill>
                  <a:srgbClr val="1D314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Threading </a:t>
            </a:r>
            <a:r>
              <a:rPr lang="ko-KR" altLang="en-US" sz="1600" b="1" spc="-150" dirty="0" smtClean="0">
                <a:ln w="0"/>
                <a:solidFill>
                  <a:srgbClr val="1D314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병렬 프로그래밍</a:t>
            </a:r>
            <a:endParaRPr lang="en-US" altLang="ko-KR" sz="1600" b="1" spc="-150" dirty="0">
              <a:ln w="0"/>
              <a:solidFill>
                <a:srgbClr val="1D314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내장 타입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(Built-in-type)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원자성에 의존하지 마라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딕셔너리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같은 경우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원자성을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지니는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것처럼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보이지만 그렇지 않은 경우가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(__hash__ or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eq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같은 상황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Queue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타입을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쓰레드간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커뮤니케이션에 써라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아니면 기본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쓰레드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모듈과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사용하라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낮은 레벨의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사용하는 대신에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적절한 조건 변수의 사용을 익힌다면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threading.Condition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사용할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xmlns="" val="81189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ex_reflection.py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Ch10. Sorting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65" y="2266950"/>
            <a:ext cx="6162675" cy="29337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프로그램 실행 도중에 객체의 정보를 조사하거나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다른 모듈에 선언된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인스턴스를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생성하거나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기존 개체에서 형식을 가져오고 해당하는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호출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또는 해당 필드와 속성에 접근할 수 있는 기능을 제공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280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Logging Module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Ch10. Sorting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stdlib_logging.py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실행 중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관련 정보를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.log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파일로 저장하여 추적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00" y="1864266"/>
            <a:ext cx="4764869" cy="46078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981" y="2687874"/>
            <a:ext cx="3970552" cy="20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732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SW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개발 방법론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소프트웨어는 성장하는 것이며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만들어지는 것이 아니다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(Software is grown, not built) Bill de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hOra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412739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테스트와 디버깅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활용 또는 배포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개선 및 유지보수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1222" y="6487853"/>
            <a:ext cx="393941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http://</a:t>
            </a:r>
            <a:r>
              <a:rPr lang="en-US" altLang="ko-KR" sz="900" dirty="0" smtClean="0">
                <a:hlinkClick r:id="rId3"/>
              </a:rPr>
              <a:t>yaksha.egloos.com/m/1244118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pic>
        <p:nvPicPr>
          <p:cNvPr id="6146" name="Picture 2" descr="그네 개발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0121" y="1751293"/>
            <a:ext cx="6310338" cy="473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9085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SW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개발 방법론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소프트웨어는 성장하는 것이며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만들어지는 것이 아니다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(Software is grown, not built) Bill de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hOra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 descr="Waterfall vs Agile vs Le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096" y="4648702"/>
            <a:ext cx="3440145" cy="190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82290" y="1412739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테스트와 디버깅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활용 또는 배포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개선 및 유지보수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124" name="Picture 4" descr="agile lean waterfall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1481" y="1832037"/>
            <a:ext cx="3639641" cy="281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564856" y="5639965"/>
            <a:ext cx="393941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ko-KR" altLang="en-US" sz="900" dirty="0" smtClean="0">
                <a:hlinkClick r:id="rId5"/>
              </a:rPr>
              <a:t>https</a:t>
            </a:r>
            <a:r>
              <a:rPr lang="ko-KR" altLang="en-US" sz="900" dirty="0">
                <a:hlinkClick r:id="rId5"/>
              </a:rPr>
              <a:t>://onlineashu.wordpress.com/2012/05/18/a-framework-for-waterfall-vs-agile-vs-lean-startup</a:t>
            </a:r>
            <a:r>
              <a:rPr lang="ko-KR" altLang="en-US" sz="900" dirty="0" smtClean="0">
                <a:hlinkClick r:id="rId5"/>
              </a:rPr>
              <a:t>/</a:t>
            </a:r>
            <a:endParaRPr lang="en-US" altLang="ko-KR" sz="900" dirty="0" smtClean="0"/>
          </a:p>
          <a:p>
            <a:r>
              <a:rPr lang="en-US" altLang="ko-KR" sz="900" dirty="0" smtClean="0"/>
              <a:t>[2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6"/>
              </a:rPr>
              <a:t>http://irfanebrahim.com/2014/11/02/waterfall-vs-agile-vs-lean-explained-in-1-picture</a:t>
            </a:r>
            <a:r>
              <a:rPr lang="en-US" altLang="ko-KR" sz="900" dirty="0" smtClean="0">
                <a:hlinkClick r:id="rId6"/>
              </a:rPr>
              <a:t>/</a:t>
            </a:r>
            <a:r>
              <a:rPr lang="en-US" altLang="ko-KR" sz="900" dirty="0" smtClean="0"/>
              <a:t> </a:t>
            </a:r>
          </a:p>
          <a:p>
            <a:r>
              <a:rPr lang="en-US" altLang="ko-KR" sz="900" dirty="0" smtClean="0"/>
              <a:t>[3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7"/>
              </a:rPr>
              <a:t>https://</a:t>
            </a:r>
            <a:r>
              <a:rPr lang="en-US" altLang="ko-KR" sz="900" dirty="0" smtClean="0">
                <a:hlinkClick r:id="rId7"/>
              </a:rPr>
              <a:t>www.quora.com/Is-Agile-the-new-waterfall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pic>
        <p:nvPicPr>
          <p:cNvPr id="5126" name="Picture 6" descr="https://qph.ec.quoracdn.net/main-qimg-a237d6247c55588956f096a028c9ce91-c?convert_to_webp=tru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64856" y="2755027"/>
            <a:ext cx="3781916" cy="251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2948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Assert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assertions.py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Ch10. Sorting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4300" y="1309303"/>
            <a:ext cx="82219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assert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디버깅 모드에서만 효과가 있고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릴리즈에서는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아무런 일도 하지 않기 때문에 예외처리랑 비슷하지만 좀 다른 상황에서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Google Python Guide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언급이 없음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방어적 프로그래밍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(Defensive Programming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[1]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올바르게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동작하기 위해서 함수의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시작점이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참이여야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하는 것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사전 조건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(precondition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함수가 끝날 때 참을 보증하는 것이 사후 조건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postcondition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부분 코드 내부 특정한 지점에서 항상 참이어야 하는 것이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불변식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(invariant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2291" y="6428616"/>
            <a:ext cx="413125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</a:rPr>
              <a:t>[1] 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  <a:hlinkClick r:id="rId3"/>
              </a:rPr>
              <a:t>http</a:t>
            </a:r>
            <a:r>
              <a:rPr lang="en-US" altLang="ko-KR" sz="900" dirty="0">
                <a:solidFill>
                  <a:srgbClr val="404040"/>
                </a:solidFill>
                <a:latin typeface="맑은 고딕" panose="020B0503020000020004" pitchFamily="50" charset="-127"/>
                <a:hlinkClick r:id="rId3"/>
              </a:rPr>
              <a:t>://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  <a:hlinkClick r:id="rId3"/>
              </a:rPr>
              <a:t>statkclee.github.io/xwmooc-sc/novice/python/05-defensive.html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</a:rPr>
              <a:t>  </a:t>
            </a:r>
            <a:endParaRPr lang="en-US" altLang="ko-KR" sz="900" dirty="0">
              <a:solidFill>
                <a:srgbClr val="40404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41" y="3508191"/>
            <a:ext cx="4854136" cy="20500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218" y="3488537"/>
            <a:ext cx="4178638" cy="208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13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에서 누적된 데이터와 실시간으로 발생되는 데이터를 병합하여 처리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68" y="2114043"/>
            <a:ext cx="3666432" cy="43797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7168" y="659937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4"/>
              </a:rPr>
              <a:t>http://</a:t>
            </a:r>
            <a:r>
              <a:rPr lang="en-US" altLang="ko-KR" sz="900" dirty="0" smtClean="0">
                <a:hlinkClick r:id="rId4"/>
              </a:rPr>
              <a:t>bcho.tistory.com/984</a:t>
            </a:r>
            <a:r>
              <a:rPr lang="en-US" altLang="ko-KR" sz="900" dirty="0" smtClean="0"/>
              <a:t>  </a:t>
            </a:r>
            <a:r>
              <a:rPr lang="en-US" altLang="ko-KR" sz="900" dirty="0"/>
              <a:t>[2] </a:t>
            </a:r>
            <a:r>
              <a:rPr lang="ko-KR" altLang="en-US" sz="900" dirty="0" smtClean="0"/>
              <a:t>Wiley.Data.Mining.Techniques.3rd.Edition.April.2011</a:t>
            </a:r>
            <a:endParaRPr lang="ko-KR" altLang="en-US" sz="900" dirty="0"/>
          </a:p>
        </p:txBody>
      </p:sp>
      <p:pic>
        <p:nvPicPr>
          <p:cNvPr id="1030" name="Picture 6" descr="http://cfile23.uf.tistory.com/image/2320163754AA96321C8BC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78203" y="4646880"/>
            <a:ext cx="4240968" cy="114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file29.uf.tistory.com/image/2516723754AA96312EF8D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78203" y="2733076"/>
            <a:ext cx="4175860" cy="1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74300" y="1309303"/>
            <a:ext cx="8313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통해 데이터를 수집하고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String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등을 활용하여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파일로 정제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Desktop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다루기 어려운 규모의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 Server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Handling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ggplot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Tableau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등으로 데이터 시각화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805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테스트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주도 개발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(Test-driven development TDD)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pyunit_add.py, add.py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Ch10. Sorting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4300" y="1309303"/>
            <a:ext cx="822198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PyUnit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켄트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벡이</a:t>
            </a: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Smalltalk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사용하던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테스팅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Framework</a:t>
            </a: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자바로 건너가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JUnit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되었고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파이썬에도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unittest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라는 이름으로 흡수되었다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Python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Unittest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라고 하여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PyUnit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이라고 한다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en-US" altLang="ko-KR" sz="14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unittest.TestCase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runTest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(self),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(self),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tearDown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(self)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이렇게 세 개의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메소드를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오버라이드하면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된다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runTest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(self): assertion, exception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등이 발생하면 테스트 실패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(self):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테스트 하기 전에 필요한 설정이다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보통 여러 테스트 케이스가 공유하는 설정을 위해 사용되며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여러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테이스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케이스가 상속하는 베이스 클래스에 정의된다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tearDown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(self):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반대급부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성공했다면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runTest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결과에 상관 없이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tearDown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실행된다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→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runTest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→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tearDown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순서로 실행</a:t>
            </a:r>
            <a:endParaRPr lang="en-US" altLang="ko-KR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 밖의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runTest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비슷한 일을 하는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메소드가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있을 수 있다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runTest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아니어도 실행시킬 수 있다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가능하면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시작하는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이름을 </a:t>
            </a: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쓰는 게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좋다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(Convention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 Tools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assertEqual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(s),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assertNotEqual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(s), </a:t>
            </a:r>
            <a:r>
              <a:rPr lang="en-US" altLang="ko-KR" sz="14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assertTrue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assertRaises</a:t>
            </a:r>
            <a:endParaRPr lang="en-US" altLang="ko-KR" sz="14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6355" y="6242350"/>
            <a:ext cx="365997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</a:rPr>
              <a:t>[1] 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  <a:hlinkClick r:id="rId3"/>
              </a:rPr>
              <a:t>http</a:t>
            </a:r>
            <a:r>
              <a:rPr lang="en-US" altLang="ko-KR" sz="900" dirty="0">
                <a:solidFill>
                  <a:srgbClr val="404040"/>
                </a:solidFill>
                <a:latin typeface="맑은 고딕" panose="020B0503020000020004" pitchFamily="50" charset="-127"/>
                <a:hlinkClick r:id="rId3"/>
              </a:rPr>
              <a:t>://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  <a:hlinkClick r:id="rId3"/>
              </a:rPr>
              <a:t>amazingguni.github.io/blog/2016/03/django-2-unittest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</a:rPr>
              <a:t>  </a:t>
            </a:r>
            <a:endParaRPr lang="en-US" altLang="ko-KR" sz="900" dirty="0">
              <a:solidFill>
                <a:srgbClr val="404040"/>
              </a:solidFill>
              <a:latin typeface="맑은 고딕" panose="020B0503020000020004" pitchFamily="50" charset="-127"/>
            </a:endParaRPr>
          </a:p>
          <a:p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</a:rPr>
              <a:t>[2] 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  <a:hlinkClick r:id="rId4"/>
              </a:rPr>
              <a:t>http</a:t>
            </a:r>
            <a:r>
              <a:rPr lang="en-US" altLang="ko-KR" sz="900" dirty="0">
                <a:solidFill>
                  <a:srgbClr val="404040"/>
                </a:solidFill>
                <a:latin typeface="맑은 고딕" panose="020B0503020000020004" pitchFamily="50" charset="-127"/>
                <a:hlinkClick r:id="rId4"/>
              </a:rPr>
              <a:t>://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  <a:hlinkClick r:id="rId4"/>
              </a:rPr>
              <a:t>serious-code.net/doku/doku.php?id=kb:pyunit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</a:rPr>
              <a:t>   </a:t>
            </a:r>
            <a:endParaRPr lang="en-US" altLang="ko-KR" sz="900" dirty="0">
              <a:solidFill>
                <a:srgbClr val="404040"/>
              </a:solidFill>
              <a:latin typeface="맑은 고딕" panose="020B0503020000020004" pitchFamily="50" charset="-127"/>
            </a:endParaRPr>
          </a:p>
          <a:p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</a:rPr>
              <a:t>[3] 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  <a:hlinkClick r:id="rId5"/>
              </a:rPr>
              <a:t>http</a:t>
            </a:r>
            <a:r>
              <a:rPr lang="en-US" altLang="ko-KR" sz="900" dirty="0">
                <a:solidFill>
                  <a:srgbClr val="404040"/>
                </a:solidFill>
                <a:latin typeface="맑은 고딕" panose="020B0503020000020004" pitchFamily="50" charset="-127"/>
                <a:hlinkClick r:id="rId5"/>
              </a:rPr>
              <a:t>://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  <a:hlinkClick r:id="rId5"/>
              </a:rPr>
              <a:t>legacy-wiki.dgoon.net/doku.php?id=python:pyunit</a:t>
            </a:r>
            <a:r>
              <a:rPr lang="en-US" altLang="ko-KR" sz="900" dirty="0" smtClean="0">
                <a:solidFill>
                  <a:srgbClr val="404040"/>
                </a:solidFill>
                <a:latin typeface="맑은 고딕" panose="020B0503020000020004" pitchFamily="50" charset="-127"/>
              </a:rPr>
              <a:t>  </a:t>
            </a:r>
            <a:endParaRPr lang="en-US" altLang="ko-KR" sz="900" dirty="0">
              <a:solidFill>
                <a:srgbClr val="40404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193" y="3289476"/>
            <a:ext cx="3514725" cy="3248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894" y="4628819"/>
            <a:ext cx="3439024" cy="2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690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Debugger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좀 더 상세한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Debugger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사용법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5982" y="1434401"/>
            <a:ext cx="84059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PDB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사용하여 디버깅 모드로 진입하게 되면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(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Pdb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프롬프트가 나오게 되는데 여기서 여러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PDB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명령을 사용할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즉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다음 문장을 실행하거나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(next),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 값을 프린트하거나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(print),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소스코드를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리스팅하거나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(list),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 안으로 들어가거나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(step into)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하는 일들을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PDB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명령을 사용하여 실행할 수 있다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[1]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일반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Console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모드로 진행할 것을 추천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2446" y="63043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en-US" altLang="ko-KR" sz="900" dirty="0" smtClean="0">
                <a:hlinkClick r:id="rId3"/>
              </a:rPr>
              <a:t>http</a:t>
            </a:r>
            <a:r>
              <a:rPr lang="en-US" altLang="ko-KR" sz="900" dirty="0">
                <a:hlinkClick r:id="rId3"/>
              </a:rPr>
              <a:t>://pythonstudy.xyz/python/article/504-Python-%</a:t>
            </a:r>
            <a:r>
              <a:rPr lang="en-US" altLang="ko-KR" sz="900" dirty="0" smtClean="0">
                <a:hlinkClick r:id="rId3"/>
              </a:rPr>
              <a:t>EB%94%94%EB%B2%84%EA%B9%85-PDB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23134"/>
          <a:stretch/>
        </p:blipFill>
        <p:spPr>
          <a:xfrm>
            <a:off x="199970" y="3330662"/>
            <a:ext cx="3956984" cy="25249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779" y="2881910"/>
            <a:ext cx="4719303" cy="342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541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Variable Explorer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좀 더 상세한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Variable Explorer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사용법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5982" y="1434401"/>
            <a:ext cx="84059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간단한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그래프나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Histrogram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그릴 수 있으며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데이터를 엑셀처럼 직접 수정할 수도 있음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7169" y="656209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3"/>
              </a:rPr>
              <a:t>https://</a:t>
            </a:r>
            <a:r>
              <a:rPr lang="en-US" altLang="ko-KR" sz="900" dirty="0" smtClean="0">
                <a:hlinkClick r:id="rId3"/>
              </a:rPr>
              <a:t>pythonhosted.org/spyder/variableexplorer.html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29" y="1942976"/>
            <a:ext cx="3638325" cy="23669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29" y="4491201"/>
            <a:ext cx="2442691" cy="19682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026" y="1933400"/>
            <a:ext cx="2703675" cy="2252156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2736715" y="2756213"/>
            <a:ext cx="2022414" cy="2814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7" idx="0"/>
          </p:cNvCxnSpPr>
          <p:nvPr/>
        </p:nvCxnSpPr>
        <p:spPr>
          <a:xfrm flipH="1">
            <a:off x="1739975" y="2876623"/>
            <a:ext cx="555753" cy="161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736715" y="2561753"/>
            <a:ext cx="2022414" cy="22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026" y="4383732"/>
            <a:ext cx="4088142" cy="21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268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ggplot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ggplot_jupyter.py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5982" y="1434401"/>
            <a:ext cx="84059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출력을 바로 확인하기 위해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Jupyter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Notebook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실행 시킬 것을 권장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함께 보기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://yhat.github.io/ggplot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070" y="2165738"/>
            <a:ext cx="575834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1564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ggplot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ggplot_jupyter.py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61" y="233242"/>
            <a:ext cx="8662577" cy="66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4159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365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선택 정렬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6536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선택 정렬을 구현하고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퀵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정렬과 시간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/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공간복잡도 측면에서 비교하시오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90" y="6391506"/>
            <a:ext cx="68060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en-US" altLang="ko-KR" sz="900" dirty="0">
                <a:hlinkClick r:id="rId3"/>
              </a:rPr>
              <a:t>https://ko.wikipedia.org/wiki/%EC%82%BD%EC%9E%85_%</a:t>
            </a:r>
            <a:r>
              <a:rPr lang="en-US" altLang="ko-KR" sz="900" dirty="0" smtClean="0">
                <a:hlinkClick r:id="rId3"/>
              </a:rPr>
              <a:t>EC%A0%95%EB%A0%AC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51480863"/>
              </p:ext>
            </p:extLst>
          </p:nvPr>
        </p:nvGraphicFramePr>
        <p:xfrm>
          <a:off x="6942940" y="1775178"/>
          <a:ext cx="1663426" cy="45259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25043"/>
                <a:gridCol w="1138383"/>
              </a:tblGrid>
              <a:tr h="352549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u="none" strike="noStrike" dirty="0" smtClean="0">
                          <a:effectLst/>
                          <a:hlinkClick r:id="rId4" tooltip="정렬 알고리즘"/>
                        </a:rPr>
                        <a:t>정렬 </a:t>
                      </a:r>
                      <a:r>
                        <a:rPr lang="ko-KR" altLang="en-US" sz="1100" u="none" strike="noStrike" dirty="0">
                          <a:effectLst/>
                          <a:hlinkClick r:id="rId4" tooltip="정렬 알고리즘"/>
                        </a:rPr>
                        <a:t>알고리즘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4764" marR="4764" marT="4764" marB="47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95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이론</a:t>
                      </a:r>
                    </a:p>
                  </a:txBody>
                  <a:tcPr marL="4764" marR="4764" marT="4764" marB="4764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5" tooltip="계산 복잡도 이론"/>
                        </a:rPr>
                        <a:t>계산 복잡도 이론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6" tooltip="점근 표기법"/>
                        </a:rPr>
                        <a:t>점근 표기법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7" tooltip="전순서"/>
                        </a:rPr>
                        <a:t>전순서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8" tooltip="비교 정렬 (없는 문서)"/>
                        </a:rPr>
                        <a:t>비교 정렬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4" marR="4764" marT="4764" marB="4764" anchor="ctr"/>
                </a:tc>
              </a:tr>
              <a:tr h="12101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교환 정렬</a:t>
                      </a:r>
                    </a:p>
                  </a:txBody>
                  <a:tcPr marL="4764" marR="4764" marT="4764" marB="4764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9" tooltip="거품 정렬"/>
                        </a:rPr>
                        <a:t>거품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10" tooltip="칵테일 정렬"/>
                        </a:rPr>
                        <a:t>칵테일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11" tooltip="홀짝 정렬 (없는 문서)"/>
                        </a:rPr>
                        <a:t>홀짝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12" tooltip="콤 정렬 (없는 문서)"/>
                        </a:rPr>
                        <a:t>콤</a:t>
                      </a:r>
                      <a:r>
                        <a:rPr lang="ko-KR" altLang="en-US" sz="900" u="none" strike="noStrike" dirty="0">
                          <a:effectLst/>
                          <a:hlinkClick r:id="rId12" tooltip="콤 정렬 (없는 문서)"/>
                        </a:rPr>
                        <a:t>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13" tooltip="난쟁이 정렬 (없는 문서)"/>
                        </a:rPr>
                        <a:t>난쟁이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>
                          <a:effectLst/>
                        </a:rPr>
                        <a:t>퀵</a:t>
                      </a:r>
                      <a:r>
                        <a:rPr lang="ko-KR" altLang="en-US" sz="900" dirty="0">
                          <a:effectLst/>
                        </a:rPr>
                        <a:t> 정렬</a:t>
                      </a: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14" tooltip="보고 정렬"/>
                        </a:rPr>
                        <a:t>보고 정렬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4" marR="4764" marT="4764" marB="4764" anchor="ctr"/>
                </a:tc>
              </a:tr>
              <a:tr h="3525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선택 정렬</a:t>
                      </a:r>
                    </a:p>
                  </a:txBody>
                  <a:tcPr marL="4764" marR="4764" marT="4764" marB="4764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15" tooltip="선택 정렬"/>
                        </a:rPr>
                        <a:t>선택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16" tooltip="힙 정렬"/>
                        </a:rPr>
                        <a:t>힙</a:t>
                      </a:r>
                      <a:r>
                        <a:rPr lang="ko-KR" altLang="en-US" sz="900" u="none" strike="noStrike" dirty="0">
                          <a:effectLst/>
                          <a:hlinkClick r:id="rId16" tooltip="힙 정렬"/>
                        </a:rPr>
                        <a:t> 정렬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4" marR="4764" marT="4764" marB="4764" anchor="ctr"/>
                </a:tc>
              </a:tr>
              <a:tr h="695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삽입 정렬</a:t>
                      </a:r>
                    </a:p>
                  </a:txBody>
                  <a:tcPr marL="4764" marR="4764" marT="4764" marB="4764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3" tooltip="삽입 정렬"/>
                        </a:rPr>
                        <a:t>삽입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17" tooltip="셸 정렬"/>
                        </a:rPr>
                        <a:t>셸</a:t>
                      </a:r>
                      <a:r>
                        <a:rPr lang="ko-KR" altLang="en-US" sz="900" u="none" strike="noStrike" dirty="0">
                          <a:effectLst/>
                          <a:hlinkClick r:id="rId17" tooltip="셸 정렬"/>
                        </a:rPr>
                        <a:t>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18" tooltip="트리 정렬 (없는 문서)"/>
                        </a:rPr>
                        <a:t>트리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19" tooltip="라이브러리 정렬 (없는 문서)"/>
                        </a:rPr>
                        <a:t>라이브러리 정렬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4" marR="4764" marT="4764" marB="4764" anchor="ctr"/>
                </a:tc>
              </a:tr>
              <a:tr h="3525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effectLst/>
                        </a:rPr>
                        <a:t>합병 정렬</a:t>
                      </a:r>
                    </a:p>
                  </a:txBody>
                  <a:tcPr marL="4764" marR="4764" marT="4764" marB="4764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20" tooltip="합병 정렬"/>
                        </a:rPr>
                        <a:t>합병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21" tooltip="스트랜드 정렬 (없는 문서)"/>
                        </a:rPr>
                        <a:t>스트랜드</a:t>
                      </a:r>
                      <a:r>
                        <a:rPr lang="ko-KR" altLang="en-US" sz="900" u="none" strike="noStrike" dirty="0">
                          <a:effectLst/>
                          <a:hlinkClick r:id="rId21" tooltip="스트랜드 정렬 (없는 문서)"/>
                        </a:rPr>
                        <a:t> 정렬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4" marR="4764" marT="4764" marB="4764" anchor="ctr"/>
                </a:tc>
              </a:tr>
              <a:tr h="8670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effectLst/>
                        </a:rPr>
                        <a:t>비</a:t>
                      </a:r>
                      <a:r>
                        <a:rPr lang="en-US" altLang="ko-KR" sz="900">
                          <a:effectLst/>
                        </a:rPr>
                        <a:t>(</a:t>
                      </a:r>
                      <a:r>
                        <a:rPr lang="ko-KR" altLang="en-US" sz="900">
                          <a:effectLst/>
                        </a:rPr>
                        <a:t>非</a:t>
                      </a:r>
                      <a:r>
                        <a:rPr lang="en-US" altLang="ko-KR" sz="900">
                          <a:effectLst/>
                        </a:rPr>
                        <a:t>)</a:t>
                      </a:r>
                      <a:r>
                        <a:rPr lang="ko-KR" altLang="en-US" sz="900">
                          <a:effectLst/>
                        </a:rPr>
                        <a:t>비교 정렬</a:t>
                      </a:r>
                    </a:p>
                  </a:txBody>
                  <a:tcPr marL="4764" marR="4764" marT="4764" marB="4764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22" tooltip="기수 정렬"/>
                        </a:rPr>
                        <a:t>기수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23" tooltip="버킷 정렬"/>
                        </a:rPr>
                        <a:t>버킷</a:t>
                      </a:r>
                      <a:r>
                        <a:rPr lang="ko-KR" altLang="en-US" sz="900" u="none" strike="noStrike" dirty="0">
                          <a:effectLst/>
                          <a:hlinkClick r:id="rId23" tooltip="버킷 정렬"/>
                        </a:rPr>
                        <a:t>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24" tooltip="계수 정렬 (없는 문서)"/>
                        </a:rPr>
                        <a:t>계수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25" tooltip="비둘기집 정렬 (없는 문서)"/>
                        </a:rPr>
                        <a:t>비둘기집</a:t>
                      </a:r>
                      <a:r>
                        <a:rPr lang="ko-KR" altLang="en-US" sz="900" u="none" strike="noStrike" dirty="0">
                          <a:effectLst/>
                          <a:hlinkClick r:id="rId25" tooltip="비둘기집 정렬 (없는 문서)"/>
                        </a:rPr>
                        <a:t>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26" tooltip="버스트 정렬 (없는 문서)"/>
                        </a:rPr>
                        <a:t>버스트</a:t>
                      </a:r>
                      <a:r>
                        <a:rPr lang="ko-KR" altLang="en-US" sz="900" u="none" strike="noStrike" dirty="0">
                          <a:effectLst/>
                          <a:hlinkClick r:id="rId26" tooltip="버스트 정렬 (없는 문서)"/>
                        </a:rPr>
                        <a:t> 정렬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4" marR="4764" marT="4764" marB="4764" anchor="ctr"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66358" y="2286723"/>
            <a:ext cx="40767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61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Linkedlist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만들기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6536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다음 그림을 보고 해당 하는 그림에 맞는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Linkedlist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구현하시오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90" y="6391506"/>
            <a:ext cx="6806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ko-KR" altLang="en-US" sz="900" dirty="0" smtClean="0">
                <a:hlinkClick r:id="rId3"/>
              </a:rPr>
              <a:t>http://onestep.tistory.com/33</a:t>
            </a:r>
            <a:r>
              <a:rPr lang="ko-KR" altLang="en-US" sz="900" dirty="0" smtClean="0"/>
              <a:t> </a:t>
            </a:r>
            <a:endParaRPr lang="en-US" altLang="ko-KR" sz="900" dirty="0" smtClean="0"/>
          </a:p>
          <a:p>
            <a:r>
              <a:rPr lang="en-US" altLang="ko-KR" sz="900" dirty="0" smtClean="0"/>
              <a:t>[2] </a:t>
            </a:r>
            <a:r>
              <a:rPr lang="en-US" altLang="ko-KR" sz="900" dirty="0" smtClean="0">
                <a:hlinkClick r:id="rId4"/>
              </a:rPr>
              <a:t>http</a:t>
            </a:r>
            <a:r>
              <a:rPr lang="en-US" altLang="ko-KR" sz="900" dirty="0">
                <a:hlinkClick r:id="rId4"/>
              </a:rPr>
              <a:t>://</a:t>
            </a:r>
            <a:r>
              <a:rPr lang="en-US" altLang="ko-KR" sz="900" dirty="0" smtClean="0">
                <a:hlinkClick r:id="rId4"/>
              </a:rPr>
              <a:t>interactivepython.org/runestone/static/pythonds/BasicDS/ImplementinganUnorderedListLinkedLists.html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413" y="1810689"/>
            <a:ext cx="4086878" cy="11497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1536" y="3066864"/>
            <a:ext cx="3966632" cy="12960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1191" y="4596754"/>
            <a:ext cx="3827015" cy="12960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681" y="1931718"/>
            <a:ext cx="4283292" cy="11695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00" y="3325230"/>
            <a:ext cx="3522337" cy="116957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836" y="4659978"/>
            <a:ext cx="3353337" cy="116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4446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ggplot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6536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Ggplot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활용하여 아래와 같은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Smoothed Line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Chart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그리시오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90" y="6391506"/>
            <a:ext cx="68060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en-US" altLang="ko-KR" sz="900" dirty="0">
                <a:hlinkClick r:id="rId3"/>
              </a:rPr>
              <a:t>https://</a:t>
            </a:r>
            <a:r>
              <a:rPr lang="en-US" altLang="ko-KR" sz="900" dirty="0" smtClean="0">
                <a:hlinkClick r:id="rId3"/>
              </a:rPr>
              <a:t>yhat.github.io/ggplot/notebook.html?page=build/docs/examples/Smoothed%20Line%20Chart.html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737" y="1432995"/>
            <a:ext cx="69818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351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못다한 이야기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7002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[All Services] 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747" y="1378817"/>
            <a:ext cx="6940544" cy="4032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1911463"/>
            <a:ext cx="4454073" cy="4525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444479" y="2859853"/>
            <a:ext cx="1141079" cy="18641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277411" y="1314186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585558" y="1615938"/>
            <a:ext cx="6262392" cy="132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3689" y="3028076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0183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못다한 이야기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본 강좌에서 다루지 않았던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Topic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5982" y="1434401"/>
            <a:ext cx="380859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병렬 프로그래밍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동시성 프로그래밍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GUI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프로그래밍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Tkinter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kivy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PyGTK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불 대수 법칙을 활용한 논리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Level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에서의 코드 최적화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결국에는 수학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Tree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탐색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머신에서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Cron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Tab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활용한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Batch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돌리기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리눅스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작업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스케쥴링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Tensorflow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NumPy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Pandas,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etc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디자인 패턴에 관한 이야기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6" name="Picture 4" descr="불함수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1440" y="3786542"/>
            <a:ext cx="3605271" cy="250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-tree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94446" y="1688875"/>
            <a:ext cx="3709909" cy="178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rontab cheat sheet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891" y="4047818"/>
            <a:ext cx="4802555" cy="237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22446" y="63043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 err="1" smtClean="0"/>
              <a:t>함께보기</a:t>
            </a:r>
            <a:r>
              <a:rPr lang="ko-KR" altLang="en-US" sz="900" dirty="0" smtClean="0"/>
              <a:t> </a:t>
            </a:r>
            <a:r>
              <a:rPr lang="ko-KR" altLang="en-US" sz="900" dirty="0" smtClean="0">
                <a:hlinkClick r:id="rId6"/>
              </a:rPr>
              <a:t>http</a:t>
            </a:r>
            <a:r>
              <a:rPr lang="ko-KR" altLang="en-US" sz="900" dirty="0">
                <a:hlinkClick r:id="rId6"/>
              </a:rPr>
              <a:t>://</a:t>
            </a:r>
            <a:r>
              <a:rPr lang="ko-KR" altLang="en-US" sz="900" dirty="0" smtClean="0">
                <a:hlinkClick r:id="rId6"/>
              </a:rPr>
              <a:t>ricostacruz.com/cheatsheets/cron.html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xmlns="" val="422823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못다한 이야기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코드 실행의 중간형태인 바이트코드 없이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Compile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통해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Python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실행시키는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Go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Transcompiler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78" y="1482939"/>
            <a:ext cx="8037743" cy="471131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766644" y="6113707"/>
            <a:ext cx="3938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github.com/google/grumpy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6968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개발자의 일상 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(Wrap-up)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528495"/>
            <a:ext cx="822198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아침에 출근해서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Slack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켭니다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(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업무용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메신져로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다양한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개발툴과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호환됨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Issue Tracker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인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JIRA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에서 오늘 해결해야 할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Issue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우선순위에 맞춰 확인합니다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어제 팀원이 짠 코드에서 치명적인 에러가 발생하여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버전관리 시스템에서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Hotfix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브랜치를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만들어서 긴급 수정에 들어갑니다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마지막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 log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확인하니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Brain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짠 코드가 문제가 있군요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Brain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휴가 중이라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작업을 진행합니다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Debugger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살펴보니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에러는 부동소수점 연산으로 인한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Loop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오류였습니다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몇몇의 코드를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정수형으로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바꾸고 나니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문제없이 잘 작동하여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Master Branch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Push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하고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Merge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시켰습니다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Brian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위해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Markdown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 사내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Wiki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부동소수점 연산 항목을 추가하여 작성했습니다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내용을 본인의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Jekyll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블로그에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업로드 합니다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추가 기능 개발을 위해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브랜치를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생성하고 현업이 보내준 클래스 다이어그램을 확인합니다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기존에 있던 검사 클래스와 마법사 클래스를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다중 상속하여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마검사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클래스를 만들었습니다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86" y="5135349"/>
            <a:ext cx="7640788" cy="156052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개발자의 하루를 살펴봅시다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335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개발자의 일상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(Wrap-up)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515196"/>
            <a:ext cx="822198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신입사원이 와서 개발환경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세팅을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진행해야 합니다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기존에 이미 통일시켜놓은 개발환경을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이미지를 통해 컨테이너를 활성화 했습니다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AWS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Cloudwatch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EC2 Instance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트래픽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한도와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연산이 초과되었다는 알림을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Slack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통해 받았습니다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서버의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AMI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만든 뒤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더 좋은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Instance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생성하였으며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Autoscaling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인스턴스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한도를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대로 늘렸습니다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트래픽은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늘었는데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 수는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크게 늘지 않아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기존의 서버에서 다운받은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파일을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정규표현식을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활용하여 분석합니다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Log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파일이 크기 때문에 일부만 가지고 노트북에서 분석하고 전체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파일은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리눅스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서버에서 분석합니다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분석한 결과를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파일로 저장하고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Tableau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 시각화 합니다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시각화한 결과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개의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집중적으로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DDos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공격을 하는 것으로 파악되어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접속하면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NotAllowedUserException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발생시켜 차단하였습니다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금일 작업한 내용을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 – push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하여 업무를 마무리 짓고 퇴근합니다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10" y="5208515"/>
            <a:ext cx="7640788" cy="156052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개발자의 하루를 살펴봅시다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967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마치며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…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3242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마치며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…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http://cache.clien.net/cs2/data/file/park/20160826202846_b955b74f92e4d4cd529319373c7d4efe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1521"/>
          <a:stretch/>
        </p:blipFill>
        <p:spPr bwMode="auto">
          <a:xfrm>
            <a:off x="242434" y="2429279"/>
            <a:ext cx="4242857" cy="314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ache.clien.net/cs2/data/file/park/20160826202846_b955b74f92e4d4cd529319373c7d4efe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8903"/>
          <a:stretch/>
        </p:blipFill>
        <p:spPr bwMode="auto">
          <a:xfrm>
            <a:off x="4645063" y="2429279"/>
            <a:ext cx="4242857" cy="331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코드가 나를 괴롭힐지라도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…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059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마치며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…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구글캠퍼스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서울 멤버십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www.campus.co/seoul/ko/sign-up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20" y="2318709"/>
            <a:ext cx="8353559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2290" y="1482939"/>
            <a:ext cx="1752798" cy="77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732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마치며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…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다양한 개발자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컨퍼런스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&amp; hands on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세션 정보 확인 가능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http://onoffmix.com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64" y="1482939"/>
            <a:ext cx="7180292" cy="50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085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마치며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…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22" y="1528495"/>
            <a:ext cx="6986315" cy="514547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파이썬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서적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로드맵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https://www.mindmeister.com/736728623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/_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603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Follow Up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인프런에서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공식적으로 제공 받은 유료 강의 코드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MOOC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1" y="2156780"/>
            <a:ext cx="6420062" cy="4320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838379" y="2156780"/>
            <a:ext cx="2117796" cy="4329479"/>
            <a:chOff x="6757005" y="2137822"/>
            <a:chExt cx="2282232" cy="46656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7005" y="2137822"/>
              <a:ext cx="2282232" cy="405730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t="42418" b="27552"/>
            <a:stretch/>
          </p:blipFill>
          <p:spPr>
            <a:xfrm>
              <a:off x="6757005" y="5586782"/>
              <a:ext cx="2279009" cy="1216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70472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Launch Instance -&gt; Free tier eligible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확인 후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Ubuntu Server Select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465062"/>
            <a:ext cx="6631554" cy="32214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433" y="2526863"/>
            <a:ext cx="5713335" cy="3974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1490354" y="1754374"/>
            <a:ext cx="1141079" cy="2872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10341" y="5733766"/>
            <a:ext cx="4534427" cy="8254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3" idx="3"/>
          </p:cNvCxnSpPr>
          <p:nvPr/>
        </p:nvCxnSpPr>
        <p:spPr>
          <a:xfrm>
            <a:off x="2631433" y="1898001"/>
            <a:ext cx="3416567" cy="385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2501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Follow Up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수업 시간 이후에 복습을 하거나 더 필요한 경우 활용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MOOC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8115" y="1743472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Python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입문 강좌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goo.gl/wnMDvJ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유료 수강 코드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1600" dirty="0" smtClean="0"/>
              <a:t>inflearn20000)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76" y="2113713"/>
            <a:ext cx="7307575" cy="44426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70718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Follow Up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수업 시간 이후에 복습을 하거나 더 필요한 경우 활용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MOOC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8115" y="1743472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Python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으로 배우는 자료구조와 알고리즘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goo.gl/xKDi9t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유료 수강 코드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inflearnM84np)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557" y="2137822"/>
            <a:ext cx="6678185" cy="4352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25819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Follow Up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수업 시간 이후에 복습을 하거나 더 필요한 경우 활용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MOOC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8115" y="1743472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배속지원 플러그인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://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chrome.google.com/webstore/detail/vimeo-repeat-speed/noonakfaafcdaagngpjehilgegefdima/related?hl=ko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247" y="2384043"/>
            <a:ext cx="6064806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4820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프로그래머의 명암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자바 두 명 타요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2291" y="2452178"/>
            <a:ext cx="3960306" cy="31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자바 두 명 타요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4954" y="2081059"/>
            <a:ext cx="4678303" cy="389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1331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프로그래머의 명암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74009" y="6131456"/>
            <a:ext cx="6339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https://www.youtube.com/watch?v=-</a:t>
            </a:r>
            <a:r>
              <a:rPr lang="ko-KR" altLang="en-US" dirty="0" smtClean="0">
                <a:hlinkClick r:id="rId3"/>
              </a:rPr>
              <a:t>73cDPqlYeA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2" y="1037007"/>
            <a:ext cx="803735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3860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마치며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…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ch10. Sorting Algorithm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76" y="875704"/>
            <a:ext cx="5751704" cy="575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8305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440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Xshell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통해 생성된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리눅스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서버에 접속할 수 있음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695" y="2603942"/>
            <a:ext cx="2747973" cy="26623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91" y="2686333"/>
            <a:ext cx="3755496" cy="351196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Table 1"/>
          <p:cNvGraphicFramePr>
            <a:graphicFrameLocks noGrp="1"/>
          </p:cNvGraphicFramePr>
          <p:nvPr>
            <p:extLst/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인증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–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방법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[Public Key]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이름에 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ubuntu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키에 이전에 생성했던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pem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파일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찾아보기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로 선택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호스트키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수락 및 저장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17" name="그룹 52"/>
          <p:cNvGrpSpPr/>
          <p:nvPr/>
        </p:nvGrpSpPr>
        <p:grpSpPr>
          <a:xfrm>
            <a:off x="1914139" y="3706525"/>
            <a:ext cx="228600" cy="228600"/>
            <a:chOff x="2590800" y="1828800"/>
            <a:chExt cx="228600" cy="228600"/>
          </a:xfrm>
        </p:grpSpPr>
        <p:sp>
          <p:nvSpPr>
            <p:cNvPr id="18" name="타원 17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그룹 52"/>
          <p:cNvGrpSpPr/>
          <p:nvPr/>
        </p:nvGrpSpPr>
        <p:grpSpPr>
          <a:xfrm>
            <a:off x="2493169" y="3939006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그룹 52"/>
          <p:cNvGrpSpPr/>
          <p:nvPr/>
        </p:nvGrpSpPr>
        <p:grpSpPr>
          <a:xfrm>
            <a:off x="3706691" y="4328016"/>
            <a:ext cx="228600" cy="228600"/>
            <a:chOff x="2590800" y="1828800"/>
            <a:chExt cx="228600" cy="228600"/>
          </a:xfrm>
        </p:grpSpPr>
        <p:sp>
          <p:nvSpPr>
            <p:cNvPr id="25" name="타원 24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그룹 52"/>
          <p:cNvGrpSpPr/>
          <p:nvPr/>
        </p:nvGrpSpPr>
        <p:grpSpPr>
          <a:xfrm>
            <a:off x="5801929" y="4137945"/>
            <a:ext cx="228600" cy="228600"/>
            <a:chOff x="2590800" y="1828800"/>
            <a:chExt cx="228600" cy="228600"/>
          </a:xfrm>
        </p:grpSpPr>
        <p:sp>
          <p:nvSpPr>
            <p:cNvPr id="29" name="타원 28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52"/>
          <p:cNvGrpSpPr/>
          <p:nvPr/>
        </p:nvGrpSpPr>
        <p:grpSpPr>
          <a:xfrm>
            <a:off x="1306405" y="3153325"/>
            <a:ext cx="228600" cy="228600"/>
            <a:chOff x="2590800" y="1828800"/>
            <a:chExt cx="228600" cy="228600"/>
          </a:xfrm>
        </p:grpSpPr>
        <p:sp>
          <p:nvSpPr>
            <p:cNvPr id="33" name="타원 32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321980" y="1363610"/>
            <a:ext cx="8437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DevOps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조직 설명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561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AMI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통한 서버 이미지 생성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707977"/>
            <a:ext cx="4818000" cy="14424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3075504"/>
            <a:ext cx="7152953" cy="3153525"/>
          </a:xfrm>
          <a:prstGeom prst="rect">
            <a:avLst/>
          </a:prstGeom>
        </p:spPr>
      </p:pic>
      <p:grpSp>
        <p:nvGrpSpPr>
          <p:cNvPr id="36" name="그룹 52"/>
          <p:cNvGrpSpPr/>
          <p:nvPr/>
        </p:nvGrpSpPr>
        <p:grpSpPr>
          <a:xfrm>
            <a:off x="799593" y="5251560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그룹 52"/>
          <p:cNvGrpSpPr/>
          <p:nvPr/>
        </p:nvGrpSpPr>
        <p:grpSpPr>
          <a:xfrm>
            <a:off x="2493169" y="4176041"/>
            <a:ext cx="228600" cy="228600"/>
            <a:chOff x="2590800" y="1828800"/>
            <a:chExt cx="228600" cy="228600"/>
          </a:xfrm>
        </p:grpSpPr>
        <p:sp>
          <p:nvSpPr>
            <p:cNvPr id="40" name="타원 3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321980" y="1363610"/>
            <a:ext cx="8437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AMIs –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생성되고 있는 서버 이미지를 확인할 수 있음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752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Tableau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프로그램 및 분석 파일 다운로드 및 인스톨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수업시간만 따라가도 대부분의 기능을 사용할 수 있도록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… 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실습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중심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6054" y="1802389"/>
            <a:ext cx="8221981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 err="1" smtClean="0">
                <a:latin typeface="나눔고딕" pitchFamily="50" charset="-127"/>
                <a:ea typeface="나눔고딕" pitchFamily="50" charset="-127"/>
              </a:rPr>
              <a:t>태블로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 최신 버전 다운로드 및  인스톨</a:t>
            </a: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분석파일 포함</a:t>
            </a: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) </a:t>
            </a:r>
          </a:p>
          <a:p>
            <a:pPr algn="just">
              <a:lnSpc>
                <a:spcPct val="114000"/>
              </a:lnSpc>
            </a:pP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14312" y="1802389"/>
            <a:ext cx="2299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goo.gl/Z3bXce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12" name="Table 1"/>
          <p:cNvGraphicFramePr>
            <a:graphicFrameLocks noGrp="1"/>
          </p:cNvGraphicFramePr>
          <p:nvPr>
            <p:extLst/>
          </p:nvPr>
        </p:nvGraphicFramePr>
        <p:xfrm>
          <a:off x="476054" y="2245166"/>
          <a:ext cx="8221981" cy="39794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/>
              </a:tblGrid>
              <a:tr h="3180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학생 신분을 증명할 수 있는 자료를 보내면 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Student License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를 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년간 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사용 가능함 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링크참조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608008" y="6128777"/>
            <a:ext cx="3958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>
                <a:hlinkClick r:id="rId4"/>
              </a:rPr>
              <a:t>http://</a:t>
            </a:r>
            <a:r>
              <a:rPr lang="ko-KR" altLang="en-US" sz="1600" smtClean="0">
                <a:hlinkClick r:id="rId4"/>
              </a:rPr>
              <a:t>www.tableau.com/academic/students</a:t>
            </a:r>
            <a:r>
              <a:rPr lang="ko-KR" altLang="en-US" sz="1600" smtClean="0"/>
              <a:t> </a:t>
            </a:r>
            <a:endParaRPr lang="ko-KR" altLang="en-US" sz="160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t="1513"/>
          <a:stretch/>
        </p:blipFill>
        <p:spPr>
          <a:xfrm>
            <a:off x="622074" y="2572573"/>
            <a:ext cx="7899850" cy="361552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589" y="3706034"/>
            <a:ext cx="2973335" cy="236453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082037" y="4758311"/>
            <a:ext cx="1531302" cy="3176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576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란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?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BI (Business Intelligence) Tool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로서 데이터 시각화를 통해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Insight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발굴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299" y="1345919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BI: Fact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기반 시스템을 통해 비즈니스 의사결정을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향상할 수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있는 개념과 방법론의 집합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(Gartner, 1989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여러 곳에 산재되어 있는 데이터를 수집하여 체계적이고 일목요연하게 정리함으로써 사용자가 필요로 하는 정보를 정확한 시간에 제공할 수 있는 환경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"/>
          <p:cNvGraphicFramePr>
            <a:graphicFrameLocks noGrp="1"/>
          </p:cNvGraphicFramePr>
          <p:nvPr>
            <p:extLst/>
          </p:nvPr>
        </p:nvGraphicFramePr>
        <p:xfrm>
          <a:off x="4689678" y="2456158"/>
          <a:ext cx="4008357" cy="3969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/>
              </a:tblGrid>
              <a:tr h="3078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 BI Pyramid depicting layers of BI capabilities.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t="14289"/>
          <a:stretch/>
        </p:blipFill>
        <p:spPr>
          <a:xfrm>
            <a:off x="493149" y="2746391"/>
            <a:ext cx="4008357" cy="3678961"/>
          </a:xfrm>
          <a:prstGeom prst="rect">
            <a:avLst/>
          </a:prstGeom>
        </p:spPr>
      </p:pic>
      <p:graphicFrame>
        <p:nvGraphicFramePr>
          <p:cNvPr id="14" name="Table 1"/>
          <p:cNvGraphicFramePr>
            <a:graphicFrameLocks noGrp="1"/>
          </p:cNvGraphicFramePr>
          <p:nvPr>
            <p:extLst/>
          </p:nvPr>
        </p:nvGraphicFramePr>
        <p:xfrm>
          <a:off x="493149" y="2456158"/>
          <a:ext cx="4008357" cy="3969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/>
              </a:tblGrid>
              <a:tr h="3078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BI Tool Trust Map (2016)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684856" y="6170304"/>
            <a:ext cx="36249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smtClean="0">
                <a:hlinkClick r:id="rId4"/>
              </a:rPr>
              <a:t>https</a:t>
            </a:r>
            <a:r>
              <a:rPr lang="en-US" altLang="ko-KR" sz="900" dirty="0">
                <a:hlinkClick r:id="rId4"/>
              </a:rPr>
              <a:t>://</a:t>
            </a:r>
            <a:r>
              <a:rPr lang="en-US" altLang="ko-KR" sz="900" dirty="0" smtClean="0">
                <a:hlinkClick r:id="rId4"/>
              </a:rPr>
              <a:t>www.trustradius.com/bi</a:t>
            </a:r>
            <a:r>
              <a:rPr lang="en-US" altLang="ko-KR" sz="900" dirty="0" smtClean="0"/>
              <a:t>  </a:t>
            </a:r>
            <a:endParaRPr lang="ko-KR" altLang="en-US" sz="900" dirty="0"/>
          </a:p>
        </p:txBody>
      </p:sp>
      <p:sp>
        <p:nvSpPr>
          <p:cNvPr id="18" name="직사각형 17"/>
          <p:cNvSpPr/>
          <p:nvPr/>
        </p:nvSpPr>
        <p:spPr>
          <a:xfrm>
            <a:off x="4881385" y="6170304"/>
            <a:ext cx="36249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/>
              <a:t>Derived from a graphic by Wayne </a:t>
            </a:r>
            <a:r>
              <a:rPr lang="en-US" altLang="ko-KR" sz="800" dirty="0" err="1"/>
              <a:t>Eckerson</a:t>
            </a:r>
            <a:r>
              <a:rPr lang="en-US" altLang="ko-KR" sz="800" dirty="0"/>
              <a:t>, BI consultant and Expert</a:t>
            </a:r>
            <a:endParaRPr lang="ko-KR" altLang="en-US" sz="8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451" y="2832490"/>
            <a:ext cx="3920810" cy="333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283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8292</TotalTime>
  <Words>2942</Words>
  <Application>Microsoft Office PowerPoint</Application>
  <PresentationFormat>화면 슬라이드 쇼(4:3)</PresentationFormat>
  <Paragraphs>505</Paragraphs>
  <Slides>56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굴림</vt:lpstr>
      <vt:lpstr>Arial</vt:lpstr>
      <vt:lpstr>맑은 고딕</vt:lpstr>
      <vt:lpstr>Wingdings</vt:lpstr>
      <vt:lpstr>Times New Roman</vt:lpstr>
      <vt:lpstr>나눔고딕</vt:lpstr>
      <vt:lpstr>Office 테마</vt:lpstr>
      <vt:lpstr>Start Programming with Google Python Style Guide</vt:lpstr>
      <vt:lpstr>Ch09. Review</vt:lpstr>
      <vt:lpstr>Data Analysis Process</vt:lpstr>
      <vt:lpstr>AWS EC2</vt:lpstr>
      <vt:lpstr>AWS EC2</vt:lpstr>
      <vt:lpstr>AWS EC2</vt:lpstr>
      <vt:lpstr>AWS EC2</vt:lpstr>
      <vt:lpstr>Tableau</vt:lpstr>
      <vt:lpstr>Tableau란?</vt:lpstr>
      <vt:lpstr>다차원 시각화</vt:lpstr>
      <vt:lpstr>Tableau with Python</vt:lpstr>
      <vt:lpstr>Ch10. Sorting Algorithm</vt:lpstr>
      <vt:lpstr>Linkedlist 만들기 </vt:lpstr>
      <vt:lpstr>Data Structure &amp; Sorting Algorithm</vt:lpstr>
      <vt:lpstr>Linkedlist 만들기 </vt:lpstr>
      <vt:lpstr>Data Structure &amp; Sorting Algorithm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더 많은 것들</vt:lpstr>
      <vt:lpstr>Python Style Guidelines</vt:lpstr>
      <vt:lpstr>Python Style Guidelines</vt:lpstr>
      <vt:lpstr>Logging Module</vt:lpstr>
      <vt:lpstr>SW 개발 방법론</vt:lpstr>
      <vt:lpstr>SW 개발 방법론</vt:lpstr>
      <vt:lpstr>Assert</vt:lpstr>
      <vt:lpstr>테스트 주도 개발(Test-driven development TDD)</vt:lpstr>
      <vt:lpstr>Debugger</vt:lpstr>
      <vt:lpstr>Variable Explorer </vt:lpstr>
      <vt:lpstr>ggplot</vt:lpstr>
      <vt:lpstr>ggplot</vt:lpstr>
      <vt:lpstr>과제</vt:lpstr>
      <vt:lpstr>선택 정렬</vt:lpstr>
      <vt:lpstr>Linkedlist 만들기 </vt:lpstr>
      <vt:lpstr>ggplot</vt:lpstr>
      <vt:lpstr>못다한 이야기</vt:lpstr>
      <vt:lpstr>못다한 이야기</vt:lpstr>
      <vt:lpstr>못다한 이야기</vt:lpstr>
      <vt:lpstr>개발자의 일상 (Wrap-up)</vt:lpstr>
      <vt:lpstr>개발자의 일상 (Wrap-up)</vt:lpstr>
      <vt:lpstr>마치며…</vt:lpstr>
      <vt:lpstr>마치며…</vt:lpstr>
      <vt:lpstr>마치며…</vt:lpstr>
      <vt:lpstr>마치며…</vt:lpstr>
      <vt:lpstr>마치며…</vt:lpstr>
      <vt:lpstr>Follow Up</vt:lpstr>
      <vt:lpstr>Follow Up</vt:lpstr>
      <vt:lpstr>Follow Up</vt:lpstr>
      <vt:lpstr>Follow Up</vt:lpstr>
      <vt:lpstr>프로그래머의 명암</vt:lpstr>
      <vt:lpstr>프로그래머의 명암</vt:lpstr>
      <vt:lpstr>마치며…</vt:lpstr>
      <vt:lpstr>감사합니다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Wooseong Kwon</cp:lastModifiedBy>
  <cp:revision>218</cp:revision>
  <cp:lastPrinted>2011-08-28T13:13:29Z</cp:lastPrinted>
  <dcterms:created xsi:type="dcterms:W3CDTF">2011-08-24T01:05:33Z</dcterms:created>
  <dcterms:modified xsi:type="dcterms:W3CDTF">2018-06-12T15:43:57Z</dcterms:modified>
</cp:coreProperties>
</file>